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5" r:id="rId3"/>
    <p:sldId id="257" r:id="rId4"/>
    <p:sldId id="259" r:id="rId5"/>
    <p:sldId id="258" r:id="rId6"/>
    <p:sldId id="260" r:id="rId7"/>
    <p:sldId id="267" r:id="rId8"/>
    <p:sldId id="268" r:id="rId9"/>
    <p:sldId id="264" r:id="rId10"/>
  </p:sldIdLst>
  <p:sldSz cx="9144000" cy="6858000" type="screen4x3"/>
  <p:notesSz cx="6858000" cy="9144000"/>
  <p:embeddedFontLst>
    <p:embeddedFont>
      <p:font typeface="Abril Fatface" panose="02000503000000020003" pitchFamily="2" charset="7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Helvetica Neue" panose="02000503000000020004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hWoHeE9i2GwL2PoeXFd7EfhBPd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935915ee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935915eee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8935915eee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7388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935915eee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935915eee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8935915eee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935915ee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935915eee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8935915eee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935915ee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935915eee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g8935915eee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935915ee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935915eee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8935915eee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 descr="Tag=AccentColor&#10;Flavor=Light&#10;Target=Fill"/>
          <p:cNvSpPr/>
          <p:nvPr/>
        </p:nvSpPr>
        <p:spPr>
          <a:xfrm flipH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17;p9"/>
          <p:cNvSpPr txBox="1"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 descr="Tag=AccentColor&#10;Flavor=Light&#10;Target=Fill"/>
          <p:cNvSpPr/>
          <p:nvPr/>
        </p:nvSpPr>
        <p:spPr>
          <a:xfrm>
            <a:off x="684965" y="1332237"/>
            <a:ext cx="5263732" cy="3841102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>
            <a:spLocks noGrp="1"/>
          </p:cNvSpPr>
          <p:nvPr>
            <p:ph type="pic" idx="2"/>
          </p:nvPr>
        </p:nvSpPr>
        <p:spPr>
          <a:xfrm>
            <a:off x="6711696" y="640079"/>
            <a:ext cx="4837176" cy="556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1"/>
          </p:nvPr>
        </p:nvSpPr>
        <p:spPr>
          <a:xfrm>
            <a:off x="1655064" y="4087368"/>
            <a:ext cx="3319272" cy="64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cap="none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0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" name="Google Shape;24;p10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394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8663940" cy="5029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dt" idx="10"/>
          </p:nvPr>
        </p:nvSpPr>
        <p:spPr>
          <a:xfrm>
            <a:off x="459105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ftr" idx="11"/>
          </p:nvPr>
        </p:nvSpPr>
        <p:spPr>
          <a:xfrm>
            <a:off x="25908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1100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 descr="Tag=AccentColor&#10;Flavor=Light&#10;Target=Fill"/>
          <p:cNvSpPr/>
          <p:nvPr/>
        </p:nvSpPr>
        <p:spPr>
          <a:xfrm>
            <a:off x="7209816" y="0"/>
            <a:ext cx="4143984" cy="5747660"/>
          </a:xfrm>
          <a:custGeom>
            <a:avLst/>
            <a:gdLst/>
            <a:ahLst/>
            <a:cxnLst/>
            <a:rect l="l" t="t" r="r" b="b"/>
            <a:pathLst>
              <a:path w="3843750" h="5956080" extrusionOk="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1" name="Google Shape;31;p11"/>
          <p:cNvSpPr txBox="1"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bril Fatfac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" name="Google Shape;3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838200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body" idx="2"/>
          </p:nvPr>
        </p:nvSpPr>
        <p:spPr>
          <a:xfrm>
            <a:off x="6419088" y="2011680"/>
            <a:ext cx="4937760" cy="416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" descr="Tag=AccentColor&#10;Flavor=Light&#10;Target=Fill"/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 extrusionOk="0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2"/>
          </p:nvPr>
        </p:nvSpPr>
        <p:spPr>
          <a:xfrm>
            <a:off x="8397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body" idx="3"/>
          </p:nvPr>
        </p:nvSpPr>
        <p:spPr>
          <a:xfrm>
            <a:off x="6419088" y="2011680"/>
            <a:ext cx="4937760" cy="95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body" idx="4"/>
          </p:nvPr>
        </p:nvSpPr>
        <p:spPr>
          <a:xfrm>
            <a:off x="6419088" y="3127248"/>
            <a:ext cx="4937760" cy="3063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 descr="Tag=AccentColor&#10;Flavor=Light&#10;Target=Fill"/>
          <p:cNvSpPr/>
          <p:nvPr/>
        </p:nvSpPr>
        <p:spPr>
          <a:xfrm flipH="1">
            <a:off x="1969639" y="181596"/>
            <a:ext cx="8252722" cy="6022258"/>
          </a:xfrm>
          <a:custGeom>
            <a:avLst/>
            <a:gdLst/>
            <a:ahLst/>
            <a:cxnLst/>
            <a:rect l="l" t="t" r="r" b="b"/>
            <a:pathLst>
              <a:path w="6886274" h="5025119" extrusionOk="0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 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 descr="Mask ID=&#10;Mask position=bottom, center&#10;Mask family= brushstroke, landscape, wide"/>
          <p:cNvSpPr/>
          <p:nvPr/>
        </p:nvSpPr>
        <p:spPr>
          <a:xfrm>
            <a:off x="1768100" y="-1"/>
            <a:ext cx="10423900" cy="5920155"/>
          </a:xfrm>
          <a:custGeom>
            <a:avLst/>
            <a:gdLst/>
            <a:ahLst/>
            <a:cxnLst/>
            <a:rect l="l" t="t" r="r" b="b"/>
            <a:pathLst>
              <a:path w="10423900" h="5491534" extrusionOk="0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 descr="Tag=AccentColor&#10;Flavor=Light&#10;Target=Fill"/>
          <p:cNvSpPr/>
          <p:nvPr/>
        </p:nvSpPr>
        <p:spPr>
          <a:xfrm>
            <a:off x="4726728" y="0"/>
            <a:ext cx="7472381" cy="6858000"/>
          </a:xfrm>
          <a:custGeom>
            <a:avLst/>
            <a:gdLst/>
            <a:ahLst/>
            <a:cxnLst/>
            <a:rect l="l" t="t" r="r" b="b"/>
            <a:pathLst>
              <a:path w="7472381" h="6886575" extrusionOk="0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bril Fatface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1"/>
          </p:nvPr>
        </p:nvSpPr>
        <p:spPr>
          <a:xfrm>
            <a:off x="7059168" y="640080"/>
            <a:ext cx="4489704" cy="559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2"/>
          </p:nvPr>
        </p:nvSpPr>
        <p:spPr>
          <a:xfrm>
            <a:off x="839788" y="3776472"/>
            <a:ext cx="3886200" cy="2468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190500" y="136526"/>
            <a:ext cx="8747760" cy="835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bril Fatface"/>
              <a:buNone/>
              <a:defRPr sz="4400" b="0" i="1" u="none" strike="noStrike" cap="none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190500" y="1074420"/>
            <a:ext cx="8747760" cy="5189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4564380" y="6365240"/>
            <a:ext cx="9525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190500" y="6351269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526780" y="6369049"/>
            <a:ext cx="4114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rstinspires.org/resource-library/fundraising-toolki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irstinspires.org/resource-library/fundraising-toolki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team@droidsrobotics.or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://creativecommons.org/licenses/by-nc-sa/4.0/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/>
          <p:nvPr/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0" y="-5255"/>
            <a:ext cx="9144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1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2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1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711027" y="843324"/>
            <a:ext cx="8144738" cy="1701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</a:pPr>
            <a:r>
              <a:rPr lang="en-US" sz="6000" b="1" dirty="0"/>
              <a:t>Fundraising</a:t>
            </a:r>
            <a:endParaRPr dirty="0"/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xfrm>
            <a:off x="711028" y="2601649"/>
            <a:ext cx="3943349" cy="646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 sz="1700"/>
              <a:t>TEAM 8027</a:t>
            </a:r>
            <a:endParaRPr/>
          </a:p>
        </p:txBody>
      </p:sp>
      <p:pic>
        <p:nvPicPr>
          <p:cNvPr id="106" name="Google Shape;106;p1" descr="A close up of a sign&#10;&#10;Description automatically generated"/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54378" y="4131092"/>
            <a:ext cx="3671887" cy="1569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935915eee_0_6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4000" cy="739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Step 1: Team Budget</a:t>
            </a:r>
            <a:endParaRPr dirty="0"/>
          </a:p>
        </p:txBody>
      </p:sp>
      <p:sp>
        <p:nvSpPr>
          <p:cNvPr id="113" name="Google Shape;113;g8935915eee_0_6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4481086" cy="502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Start by creating a team budget for the season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Determine what the student participation fee will be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Now determine your fundraising goal</a:t>
            </a:r>
          </a:p>
          <a:p>
            <a:pPr lvl="0"/>
            <a:r>
              <a:rPr lang="en-US" dirty="0"/>
              <a:t>There are lots of good business plan examples here: </a:t>
            </a:r>
            <a:r>
              <a:rPr lang="en-US" dirty="0">
                <a:hlinkClick r:id="rId3"/>
              </a:rPr>
              <a:t>https://www.firstinspires.org/resource-library/fundraising-toolkit</a:t>
            </a:r>
            <a:endParaRPr dirty="0"/>
          </a:p>
        </p:txBody>
      </p:sp>
      <p:sp>
        <p:nvSpPr>
          <p:cNvPr id="114" name="Google Shape;114;g8935915eee_0_6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4B50A6-DA2D-E34E-8A80-C1E5B72E1A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40166" y="1249680"/>
            <a:ext cx="4256689" cy="30496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A34CA3-E760-AE4E-A74B-5D95F04BF180}"/>
              </a:ext>
            </a:extLst>
          </p:cNvPr>
          <p:cNvSpPr txBox="1"/>
          <p:nvPr/>
        </p:nvSpPr>
        <p:spPr>
          <a:xfrm>
            <a:off x="4787579" y="4030293"/>
            <a:ext cx="3741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FRC 1018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D5431E-8D3D-DF4B-A090-56AEB5DD6DF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</a:p>
        </p:txBody>
      </p:sp>
    </p:spTree>
    <p:extLst>
      <p:ext uri="{BB962C8B-B14F-4D97-AF65-F5344CB8AC3E}">
        <p14:creationId xmlns:p14="http://schemas.microsoft.com/office/powerpoint/2010/main" val="3449946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935915eee_0_6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4000" cy="739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Organizing the Team to Fundraise</a:t>
            </a:r>
            <a:endParaRPr dirty="0"/>
          </a:p>
        </p:txBody>
      </p:sp>
      <p:sp>
        <p:nvSpPr>
          <p:cNvPr id="113" name="Google Shape;113;g8935915eee_0_6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5279872" cy="502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/>
              <a:t>It helps to have an initial team meeting dedicated to fundraising before the season begins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/>
              <a:t>Include all team members, coaches, and parents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/>
              <a:t>Use the meeting to learn about possible fundraising connections that everyone involved may have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/>
              <a:t>For example: A parent may have a connection to a funding source that the coaches are not aware of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/>
              <a:t>Always remember, the more people involved, the more resources that will be available for the team.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dirty="0"/>
              <a:t>Ensure all team members participate in fundraising</a:t>
            </a:r>
            <a:endParaRPr sz="1800" dirty="0"/>
          </a:p>
        </p:txBody>
      </p:sp>
      <p:sp>
        <p:nvSpPr>
          <p:cNvPr id="114" name="Google Shape;114;g8935915eee_0_6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115" name="Google Shape;115;g8935915eee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0888" y="1541628"/>
            <a:ext cx="3454032" cy="25905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AF89CA7-CA41-9E4A-8EA9-55E335B1C788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935915eee_0_22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4000" cy="739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Fundraising Ideas</a:t>
            </a:r>
            <a:endParaRPr/>
          </a:p>
        </p:txBody>
      </p:sp>
      <p:sp>
        <p:nvSpPr>
          <p:cNvPr id="131" name="Google Shape;131;g8935915eee_0_22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8664000" cy="502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b="1" dirty="0"/>
              <a:t>Food/ Dinner Benefits</a:t>
            </a:r>
            <a:endParaRPr b="1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Spaghetti Dinner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b="1" dirty="0"/>
              <a:t>Door to Door Sales</a:t>
            </a:r>
            <a:endParaRPr b="1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Candy Bar Sales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b="1" dirty="0"/>
              <a:t>Team Sponsors</a:t>
            </a:r>
            <a:endParaRPr b="1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Businesses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Private Donors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b="1" dirty="0"/>
              <a:t>Raffles</a:t>
            </a:r>
            <a:endParaRPr b="1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Chinese Auction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Reverse Raffle</a:t>
            </a:r>
          </a:p>
          <a:p>
            <a:pPr>
              <a:spcBef>
                <a:spcPts val="0"/>
              </a:spcBef>
            </a:pPr>
            <a:r>
              <a:rPr lang="en-US" b="1" dirty="0"/>
              <a:t>Crowdfunding</a:t>
            </a:r>
          </a:p>
          <a:p>
            <a:pPr lvl="1">
              <a:spcBef>
                <a:spcPts val="0"/>
              </a:spcBef>
            </a:pPr>
            <a:r>
              <a:rPr lang="en-US" dirty="0"/>
              <a:t>GoFundMe</a:t>
            </a:r>
          </a:p>
          <a:p>
            <a:pPr lvl="0"/>
            <a:r>
              <a:rPr lang="en-US" b="1" dirty="0" err="1"/>
              <a:t>Patreon</a:t>
            </a:r>
            <a:endParaRPr lang="en-US" b="1" dirty="0"/>
          </a:p>
          <a:p>
            <a:pPr lvl="1">
              <a:spcBef>
                <a:spcPts val="0"/>
              </a:spcBef>
            </a:pPr>
            <a:r>
              <a:rPr lang="en-US" dirty="0"/>
              <a:t>Other online services</a:t>
            </a:r>
          </a:p>
          <a:p>
            <a:pPr lvl="1"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endParaRPr dirty="0"/>
          </a:p>
        </p:txBody>
      </p:sp>
      <p:sp>
        <p:nvSpPr>
          <p:cNvPr id="132" name="Google Shape;132;g8935915eee_0_22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3" name="Picture 2" descr="A group of people in a room&#10;&#10;Description automatically generated">
            <a:extLst>
              <a:ext uri="{FF2B5EF4-FFF2-40B4-BE49-F238E27FC236}">
                <a16:creationId xmlns:a16="http://schemas.microsoft.com/office/drawing/2014/main" id="{CD36A729-69D0-714B-9AC1-1F8D79CA507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76286" y="1488949"/>
            <a:ext cx="4572000" cy="242970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9D2939-3B49-964B-ACD7-FD2DCA154853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963E37-7501-2E42-89B2-D1C6D81400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76286" y="4157923"/>
            <a:ext cx="4503946" cy="18212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935915eee_0_15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4000" cy="739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Fundraising Process Tips</a:t>
            </a:r>
            <a:endParaRPr/>
          </a:p>
        </p:txBody>
      </p:sp>
      <p:sp>
        <p:nvSpPr>
          <p:cNvPr id="122" name="Google Shape;122;g8935915eee_0_15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5342934" cy="502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Make a list of all different fundraising options to explore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Divide up the process among parents, team members, and coaches.  Be sure it is clear everyone has a role in the process.</a:t>
            </a:r>
          </a:p>
          <a:p>
            <a:pPr>
              <a:spcBef>
                <a:spcPts val="0"/>
              </a:spcBef>
            </a:pPr>
            <a:r>
              <a:rPr lang="en-US" dirty="0"/>
              <a:t>Schedule follow up meeting(s) to touch base on progress of the the fundraising goals.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Develop a sponsor letter that introduces your team and explains the levels of funding and what the sponsor will gain from supporting your team </a:t>
            </a:r>
            <a:endParaRPr dirty="0"/>
          </a:p>
        </p:txBody>
      </p:sp>
      <p:sp>
        <p:nvSpPr>
          <p:cNvPr id="123" name="Google Shape;123;g8935915eee_0_15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F02FA6-C9BB-9247-9141-38816104BB1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3974" y="1326471"/>
            <a:ext cx="3320946" cy="420505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A0B33B-2E95-A745-9EDE-1B58E3E9902D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6543AA-F455-CF45-9182-255C005B4282}"/>
              </a:ext>
            </a:extLst>
          </p:cNvPr>
          <p:cNvSpPr txBox="1"/>
          <p:nvPr/>
        </p:nvSpPr>
        <p:spPr>
          <a:xfrm>
            <a:off x="5485233" y="5531529"/>
            <a:ext cx="37416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Pennfield</a:t>
            </a:r>
            <a:r>
              <a:rPr lang="en-US" dirty="0"/>
              <a:t> Patriots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935915eee_0_29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4000" cy="739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Fundraising Follow Up</a:t>
            </a:r>
            <a:endParaRPr/>
          </a:p>
        </p:txBody>
      </p:sp>
      <p:sp>
        <p:nvSpPr>
          <p:cNvPr id="140" name="Google Shape;140;g8935915eee_0_29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4900154" cy="5029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After the fundraiser, have a follow up meeting to discuss the success of the fundraising effort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b="1" dirty="0"/>
              <a:t>Think about:	 </a:t>
            </a:r>
            <a:endParaRPr b="1"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What worked about the fundraiser?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What didn’t work or could be improved?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dirty="0"/>
              <a:t>What fundraiser could be used again next year for a similar purpose?</a:t>
            </a:r>
            <a:endParaRPr dirty="0"/>
          </a:p>
        </p:txBody>
      </p:sp>
      <p:sp>
        <p:nvSpPr>
          <p:cNvPr id="141" name="Google Shape;141;g8935915eee_0_29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5" name="Picture 4" descr="A group of people in a room&#10;&#10;Description automatically generated">
            <a:extLst>
              <a:ext uri="{FF2B5EF4-FFF2-40B4-BE49-F238E27FC236}">
                <a16:creationId xmlns:a16="http://schemas.microsoft.com/office/drawing/2014/main" id="{3EC84906-450F-1F4E-A692-779215756D8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32356" y="1562793"/>
            <a:ext cx="3790603" cy="2842952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4ACBA-D654-7140-A496-8C5B601A0966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E65A7-834C-F54A-BD8C-F5F1E11D2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Your Supporters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6D183-D4DA-034C-B090-E1FCCE2E7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9080" y="1249680"/>
            <a:ext cx="4628804" cy="5029199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Send out a letter to those who provided financial support</a:t>
            </a:r>
          </a:p>
          <a:p>
            <a:pPr>
              <a:spcBef>
                <a:spcPts val="0"/>
              </a:spcBef>
            </a:pPr>
            <a:r>
              <a:rPr lang="en-US" dirty="0"/>
              <a:t>Giving a shout out on social media or the team’s website</a:t>
            </a:r>
          </a:p>
          <a:p>
            <a:pPr>
              <a:spcBef>
                <a:spcPts val="0"/>
              </a:spcBef>
            </a:pPr>
            <a:r>
              <a:rPr lang="en-US" dirty="0"/>
              <a:t>Invite supporters to meet and greet the team. 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Include your sponsors on team t-shirts, pit banners and even on your robot.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63A4C-7393-064B-8828-2FCFBB8CCE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58013CC-5CD5-8D44-B041-9E248CA7E09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9234" y="1363287"/>
            <a:ext cx="3504676" cy="41314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Google Shape;142;g8935915eee_0_29">
            <a:extLst>
              <a:ext uri="{FF2B5EF4-FFF2-40B4-BE49-F238E27FC236}">
                <a16:creationId xmlns:a16="http://schemas.microsoft.com/office/drawing/2014/main" id="{43EEBD6B-C97D-7D46-86AD-5322D26568E9}"/>
              </a:ext>
            </a:extLst>
          </p:cNvPr>
          <p:cNvPicPr preferRelativeResize="0"/>
          <p:nvPr/>
        </p:nvPicPr>
        <p:blipFill rotWithShape="1">
          <a:blip r:embed="rId3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3507" y="4693025"/>
            <a:ext cx="2399950" cy="166332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3F89745-4028-CD4E-8A46-203F9382819E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</a:p>
        </p:txBody>
      </p:sp>
    </p:spTree>
    <p:extLst>
      <p:ext uri="{BB962C8B-B14F-4D97-AF65-F5344CB8AC3E}">
        <p14:creationId xmlns:p14="http://schemas.microsoft.com/office/powerpoint/2010/main" val="4251175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2403-FB86-FD47-B2E5-724C7994D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Links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1A4435-7993-2941-8C93-47E469D76C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Fundraising: </a:t>
            </a:r>
            <a:r>
              <a:rPr lang="en-US" dirty="0">
                <a:hlinkClick r:id="rId2"/>
              </a:rPr>
              <a:t>https://www.firstinspires.org/resource-library/fundraising-toolkit</a:t>
            </a:r>
            <a:endParaRPr lang="en-US" dirty="0"/>
          </a:p>
          <a:p>
            <a:r>
              <a:rPr lang="en-US" dirty="0"/>
              <a:t>Make sure </a:t>
            </a:r>
            <a:r>
              <a:rPr lang="en-US"/>
              <a:t>to also take </a:t>
            </a:r>
            <a:r>
              <a:rPr lang="en-US" dirty="0"/>
              <a:t>look at the lesson on Grants on </a:t>
            </a:r>
            <a:r>
              <a:rPr lang="en-US" dirty="0" err="1"/>
              <a:t>FRCTutorials.com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946E2C-BA5C-AE4E-A679-8ACD1193203F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2D3BDC-7B29-5E4F-96C8-2E0CF686F8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394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7"/>
          <p:cNvSpPr txBox="1">
            <a:spLocks noGrp="1"/>
          </p:cNvSpPr>
          <p:nvPr>
            <p:ph type="title"/>
          </p:nvPr>
        </p:nvSpPr>
        <p:spPr>
          <a:xfrm>
            <a:off x="259080" y="365125"/>
            <a:ext cx="8663940" cy="739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</a:pPr>
            <a:r>
              <a:rPr lang="en-US"/>
              <a:t>Credits</a:t>
            </a:r>
            <a:endParaRPr/>
          </a:p>
        </p:txBody>
      </p:sp>
      <p:sp>
        <p:nvSpPr>
          <p:cNvPr id="169" name="Google Shape;169;p7"/>
          <p:cNvSpPr txBox="1">
            <a:spLocks noGrp="1"/>
          </p:cNvSpPr>
          <p:nvPr>
            <p:ph type="body" idx="1"/>
          </p:nvPr>
        </p:nvSpPr>
        <p:spPr>
          <a:xfrm>
            <a:off x="259080" y="1249680"/>
            <a:ext cx="8663940" cy="5029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This lesson was written by FRC 8027 for FRCTutorials.com</a:t>
            </a:r>
            <a:endParaRPr sz="160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You can contact the author at </a:t>
            </a:r>
            <a:r>
              <a:rPr lang="en-US" sz="1600" u="sng">
                <a:solidFill>
                  <a:schemeClr val="hlink"/>
                </a:solidFill>
                <a:hlinkClick r:id="rId3"/>
              </a:rPr>
              <a:t>team@droidsrobotics.org</a:t>
            </a:r>
            <a:endParaRPr sz="1600"/>
          </a:p>
          <a:p>
            <a:pPr marL="228600" lvl="0" indent="-127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/>
          </a:p>
          <a:p>
            <a:pPr marL="228600" lvl="0" indent="-127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/>
          </a:p>
          <a:p>
            <a:pPr marL="228600" lvl="0" indent="-127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/>
          </a:p>
          <a:p>
            <a:pPr marL="228600" lvl="0" indent="-127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/>
          </a:p>
          <a:p>
            <a:pPr marL="228600" lvl="0" indent="-127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More lessons for FIRST Robotics Competition are available at www.FRCtutorials.com</a:t>
            </a:r>
            <a:endParaRPr sz="1600"/>
          </a:p>
        </p:txBody>
      </p:sp>
      <p:pic>
        <p:nvPicPr>
          <p:cNvPr id="170" name="Google Shape;170;p7" descr="A close up of a sign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27349" y="2210346"/>
            <a:ext cx="3127402" cy="114671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7"/>
          <p:cNvSpPr/>
          <p:nvPr/>
        </p:nvSpPr>
        <p:spPr>
          <a:xfrm>
            <a:off x="1420566" y="5157859"/>
            <a:ext cx="7464353" cy="430887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work is licensed under 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1400" b="0" i="0" u="sng" strike="noStrike" cap="none">
                <a:solidFill>
                  <a:srgbClr val="4374B7"/>
                </a:solidFill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Creative Commons Attribution-NonCommercial-ShareAlike 4.0 International License</a:t>
            </a:r>
            <a:r>
              <a:rPr lang="en-US"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r>
              <a:rPr lang="en-US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 b="0" i="0" u="none" strike="noStrike" cap="none">
              <a:solidFill>
                <a:srgbClr val="4374B7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72" name="Google Shape;172;p7" descr="Creative Commons License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64901" y="5219289"/>
            <a:ext cx="949845" cy="33460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7"/>
          <p:cNvSpPr txBox="1">
            <a:spLocks noGrp="1"/>
          </p:cNvSpPr>
          <p:nvPr>
            <p:ph type="sldNum" idx="12"/>
          </p:nvPr>
        </p:nvSpPr>
        <p:spPr>
          <a:xfrm>
            <a:off x="8404860" y="6356350"/>
            <a:ext cx="51816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B85C25A-BBAD-5C41-8872-88FB52CE63FB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/>
              <a:t>Copyright 2020 FRCTutorials.com  (last update 6/19/2020)</a:t>
            </a:r>
          </a:p>
          <a:p>
            <a:r>
              <a:rPr lang="en-US"/>
              <a:t>
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Custom 17">
      <a:dk1>
        <a:srgbClr val="000000"/>
      </a:dk1>
      <a:lt1>
        <a:srgbClr val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542</Words>
  <Application>Microsoft Macintosh PowerPoint</Application>
  <PresentationFormat>On-screen Show (4:3)</PresentationFormat>
  <Paragraphs>92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Abril Fatface</vt:lpstr>
      <vt:lpstr>Calibri</vt:lpstr>
      <vt:lpstr>Arial</vt:lpstr>
      <vt:lpstr>Helvetica Neue</vt:lpstr>
      <vt:lpstr>Century Gothic</vt:lpstr>
      <vt:lpstr>BrushVTI</vt:lpstr>
      <vt:lpstr>Fundraising</vt:lpstr>
      <vt:lpstr>Step 1: Team Budget</vt:lpstr>
      <vt:lpstr>Organizing the Team to Fundraise</vt:lpstr>
      <vt:lpstr>Fundraising Ideas</vt:lpstr>
      <vt:lpstr>Fundraising Process Tips</vt:lpstr>
      <vt:lpstr>Fundraising Follow Up</vt:lpstr>
      <vt:lpstr>Thank Your Supporters</vt:lpstr>
      <vt:lpstr>Useful Links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Fundraising</dc:title>
  <dc:creator>Srinivasan Seshan</dc:creator>
  <cp:lastModifiedBy>Srinivasan Seshan</cp:lastModifiedBy>
  <cp:revision>5</cp:revision>
  <dcterms:created xsi:type="dcterms:W3CDTF">2020-03-03T17:05:41Z</dcterms:created>
  <dcterms:modified xsi:type="dcterms:W3CDTF">2020-06-19T21:53:05Z</dcterms:modified>
</cp:coreProperties>
</file>